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87" r:id="rId4"/>
    <p:sldId id="261" r:id="rId5"/>
    <p:sldId id="291" r:id="rId6"/>
    <p:sldId id="292" r:id="rId7"/>
    <p:sldId id="259" r:id="rId8"/>
    <p:sldId id="262" r:id="rId9"/>
    <p:sldId id="276" r:id="rId10"/>
    <p:sldId id="264" r:id="rId11"/>
    <p:sldId id="283" r:id="rId12"/>
    <p:sldId id="282" r:id="rId13"/>
    <p:sldId id="281" r:id="rId14"/>
    <p:sldId id="280" r:id="rId15"/>
    <p:sldId id="285" r:id="rId16"/>
    <p:sldId id="284" r:id="rId17"/>
    <p:sldId id="268" r:id="rId18"/>
    <p:sldId id="267" r:id="rId19"/>
    <p:sldId id="271" r:id="rId20"/>
    <p:sldId id="272" r:id="rId21"/>
    <p:sldId id="273" r:id="rId22"/>
    <p:sldId id="274" r:id="rId23"/>
    <p:sldId id="275" r:id="rId24"/>
    <p:sldId id="278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4660"/>
  </p:normalViewPr>
  <p:slideViewPr>
    <p:cSldViewPr>
      <p:cViewPr>
        <p:scale>
          <a:sx n="76" d="100"/>
          <a:sy n="76" d="100"/>
        </p:scale>
        <p:origin x="-153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F04E-D3F3-41FB-AD36-CDF96969E1D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09E7-1CB5-468E-8B7F-ED8524BDE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09E7-1CB5-468E-8B7F-ED8524BDEF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6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9FCF-005E-4EAF-906B-60057AA49118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781C-72B5-4E9D-B342-CFB5CD54C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0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366457"/>
            <a:ext cx="9128836" cy="43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84784"/>
            <a:ext cx="91288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СТЕМ «ИЛИМ КЫЗ»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интерактивд</a:t>
            </a:r>
            <a:r>
              <a:rPr lang="ky-KG" sz="3600" dirty="0" smtClean="0">
                <a:solidFill>
                  <a:schemeClr val="bg1"/>
                </a:solidFill>
              </a:rPr>
              <a:t>үү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мектеби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</a:p>
          <a:p>
            <a:pPr algn="ctr"/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338"/>
            <a:ext cx="149159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18" y="160485"/>
            <a:ext cx="1046054" cy="10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Деканат кгти\Downloads\Безымянный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72" y="212715"/>
            <a:ext cx="941592" cy="9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7812359" y="308121"/>
            <a:ext cx="1161225" cy="81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http://kabar.kg/site/assets/files/65176/72576578_2232206047071887_6486087721533046784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2" y="2964846"/>
            <a:ext cx="4641120" cy="26106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5014276" y="3514434"/>
            <a:ext cx="1596271" cy="15114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узыка для Слайд Шоу (1) (online-audio-converter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076" name="Picture 4" descr="Министерство образования и науки Кыргызской Республики :: giz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6" y="239994"/>
            <a:ext cx="887035" cy="8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81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15533" y="1700808"/>
            <a:ext cx="5976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Алдаярова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Айбилек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Гарвард </a:t>
            </a:r>
            <a:r>
              <a:rPr lang="ru-RU" sz="2000" dirty="0" err="1" smtClean="0">
                <a:solidFill>
                  <a:schemeClr val="bg1"/>
                </a:solidFill>
              </a:rPr>
              <a:t>университетинин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Компьютердик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илимдер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студенти</a:t>
            </a:r>
            <a:r>
              <a:rPr lang="ru-RU" sz="2000" dirty="0" smtClean="0">
                <a:solidFill>
                  <a:schemeClr val="bg1"/>
                </a:solidFill>
              </a:rPr>
              <a:t>, Джеймс Мэдисон </a:t>
            </a:r>
            <a:r>
              <a:rPr lang="ru-RU" sz="2000" dirty="0" err="1" smtClean="0">
                <a:solidFill>
                  <a:schemeClr val="bg1"/>
                </a:solidFill>
              </a:rPr>
              <a:t>мектебинин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бүтүрүүчүсү</a:t>
            </a:r>
            <a:r>
              <a:rPr lang="ru-RU" sz="2000" dirty="0" smtClean="0">
                <a:solidFill>
                  <a:schemeClr val="bg1"/>
                </a:solidFill>
              </a:rPr>
              <a:t>. 2016-жылдан </a:t>
            </a:r>
            <a:r>
              <a:rPr lang="ru-RU" sz="2000" dirty="0" err="1" smtClean="0">
                <a:solidFill>
                  <a:schemeClr val="bg1"/>
                </a:solidFill>
              </a:rPr>
              <a:t>Улуттук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математикалык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Ассоциациясынын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мүчөсү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оптикалык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экспериментке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байланыштуу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олимпиаданын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жеңүүчүсү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i="1" dirty="0">
              <a:solidFill>
                <a:schemeClr val="bg1"/>
              </a:solidFill>
            </a:endParaRPr>
          </a:p>
          <a:p>
            <a:r>
              <a:rPr lang="de-DE" sz="2000" i="1" dirty="0" smtClean="0">
                <a:solidFill>
                  <a:schemeClr val="bg1"/>
                </a:solidFill>
              </a:rPr>
              <a:t>IT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спикери</a:t>
            </a:r>
            <a:endParaRPr lang="ru-RU" sz="2000" i="1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48064" y="63480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af12.mail.ru/cgi-bin/readmsg?id=15886447780240142412;0;2&amp;mode=attachment&amp;email=anipka_76@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f12.mail.ru/cgi-bin/readmsg?id=15886447780240142412;0;2&amp;mode=attachment&amp;email=anipka_76@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f12.mail.ru/cgi-bin/readmsg?id=15886447780240142412;0;2&amp;mode=attachment&amp;email=anipka_76@mail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Деканат кгти\Desktop\F19D2A0D06C5440690C7747704FB56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34343" r="43698" b="30909"/>
          <a:stretch/>
        </p:blipFill>
        <p:spPr bwMode="auto">
          <a:xfrm>
            <a:off x="180141" y="2640171"/>
            <a:ext cx="2403318" cy="229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48064" y="63480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827934" y="1680771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400" b="1" i="1" dirty="0">
                <a:solidFill>
                  <a:schemeClr val="bg1"/>
                </a:solidFill>
              </a:rPr>
              <a:t>Муратбекова Толгонай Муратбековна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К.Карасаев атындагы Бишкек </a:t>
            </a:r>
            <a:r>
              <a:rPr lang="ky-KG" sz="2000" dirty="0">
                <a:solidFill>
                  <a:schemeClr val="bg1"/>
                </a:solidFill>
              </a:rPr>
              <a:t>г</a:t>
            </a:r>
            <a:r>
              <a:rPr lang="ru-RU" sz="2000" dirty="0">
                <a:solidFill>
                  <a:schemeClr val="bg1"/>
                </a:solidFill>
              </a:rPr>
              <a:t>уманитардык  университетинин </a:t>
            </a:r>
            <a:r>
              <a:rPr lang="ky-KG" sz="2000" dirty="0">
                <a:solidFill>
                  <a:schemeClr val="bg1"/>
                </a:solidFill>
              </a:rPr>
              <a:t> чет тилдер факультетинин бүтүрүүчусү.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Учурда Германиянын Вормс шаарында </a:t>
            </a:r>
            <a:r>
              <a:rPr lang="de-DE" sz="2000" dirty="0">
                <a:solidFill>
                  <a:schemeClr val="bg1"/>
                </a:solidFill>
              </a:rPr>
              <a:t>„</a:t>
            </a:r>
            <a:r>
              <a:rPr lang="ru-RU" sz="2000" dirty="0">
                <a:solidFill>
                  <a:schemeClr val="bg1"/>
                </a:solidFill>
              </a:rPr>
              <a:t>Б</a:t>
            </a:r>
            <a:r>
              <a:rPr lang="ky-KG" sz="2000" dirty="0">
                <a:solidFill>
                  <a:schemeClr val="bg1"/>
                </a:solidFill>
              </a:rPr>
              <a:t>изнестеги информатика</a:t>
            </a:r>
            <a:r>
              <a:rPr lang="de-DE" sz="2000" dirty="0">
                <a:solidFill>
                  <a:schemeClr val="bg1"/>
                </a:solidFill>
              </a:rPr>
              <a:t>“</a:t>
            </a:r>
            <a:r>
              <a:rPr lang="ky-KG" sz="2000" dirty="0">
                <a:solidFill>
                  <a:schemeClr val="bg1"/>
                </a:solidFill>
              </a:rPr>
              <a:t> тармагында билим алууда. 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Deutsche Telekom </a:t>
            </a:r>
            <a:r>
              <a:rPr lang="ky-KG" sz="2000" dirty="0">
                <a:solidFill>
                  <a:schemeClr val="bg1"/>
                </a:solidFill>
              </a:rPr>
              <a:t>концернинде техникалык камсыздоо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бөлүмүндө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эмгектенет.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Kyrgyz</a:t>
            </a:r>
            <a:r>
              <a:rPr lang="de-DE" sz="2000" dirty="0">
                <a:solidFill>
                  <a:schemeClr val="bg1"/>
                </a:solidFill>
              </a:rPr>
              <a:t>-German IT Community y</a:t>
            </a:r>
            <a:r>
              <a:rPr lang="ky-KG" sz="2000" dirty="0">
                <a:solidFill>
                  <a:schemeClr val="bg1"/>
                </a:solidFill>
              </a:rPr>
              <a:t>юмунун активдүү мүчөсү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3" name="Grafik 1">
            <a:extLst>
              <a:ext uri="{FF2B5EF4-FFF2-40B4-BE49-F238E27FC236}">
                <a16:creationId xmlns:a16="http://schemas.microsoft.com/office/drawing/2014/main" xmlns="" id="{032A66BB-1857-40D8-9603-261B4204F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636911"/>
            <a:ext cx="2016212" cy="223224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48064" y="63480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843808" y="1613829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Элнура Нуралиева 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РРI AG</a:t>
            </a:r>
            <a:r>
              <a:rPr lang="de-DE" sz="2000" dirty="0">
                <a:solidFill>
                  <a:schemeClr val="bg1"/>
                </a:solidFill>
              </a:rPr>
              <a:t> (</a:t>
            </a:r>
            <a:r>
              <a:rPr lang="de-DE" sz="2000" dirty="0" err="1">
                <a:solidFill>
                  <a:schemeClr val="bg1"/>
                </a:solidFill>
              </a:rPr>
              <a:t>Consalting</a:t>
            </a:r>
            <a:r>
              <a:rPr lang="de-DE" sz="2000" dirty="0">
                <a:solidFill>
                  <a:schemeClr val="bg1"/>
                </a:solidFill>
              </a:rPr>
              <a:t> &amp; Softwarehaus)</a:t>
            </a:r>
            <a:r>
              <a:rPr lang="ru-RU" sz="2000" dirty="0">
                <a:solidFill>
                  <a:schemeClr val="bg1"/>
                </a:solidFill>
              </a:rPr>
              <a:t> фирмасынын</a:t>
            </a:r>
            <a:r>
              <a:rPr lang="de-DE" sz="2000" dirty="0">
                <a:solidFill>
                  <a:schemeClr val="bg1"/>
                </a:solidFill>
              </a:rPr>
              <a:t> „</a:t>
            </a:r>
            <a:r>
              <a:rPr lang="ky-KG" sz="2000" dirty="0">
                <a:solidFill>
                  <a:schemeClr val="bg1"/>
                </a:solidFill>
              </a:rPr>
              <a:t>Информациялык технологиялар</a:t>
            </a:r>
            <a:r>
              <a:rPr lang="de-DE" sz="2000" dirty="0">
                <a:solidFill>
                  <a:schemeClr val="bg1"/>
                </a:solidFill>
              </a:rPr>
              <a:t>“ </a:t>
            </a:r>
            <a:r>
              <a:rPr lang="ky-KG" sz="2000" dirty="0">
                <a:solidFill>
                  <a:schemeClr val="bg1"/>
                </a:solidFill>
              </a:rPr>
              <a:t>бөлүмүнүн</a:t>
            </a:r>
            <a:r>
              <a:rPr lang="ru-RU" sz="2000" dirty="0">
                <a:solidFill>
                  <a:schemeClr val="bg1"/>
                </a:solidFill>
              </a:rPr>
              <a:t> консультанты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Ганновер университетинин</a:t>
            </a:r>
            <a:r>
              <a:rPr lang="de-DE" sz="2000" dirty="0">
                <a:solidFill>
                  <a:schemeClr val="bg1"/>
                </a:solidFill>
              </a:rPr>
              <a:t> „</a:t>
            </a:r>
            <a:r>
              <a:rPr lang="ru-RU" sz="2000" dirty="0">
                <a:solidFill>
                  <a:schemeClr val="bg1"/>
                </a:solidFill>
              </a:rPr>
              <a:t>Бизнестеги информатика</a:t>
            </a:r>
            <a:r>
              <a:rPr lang="de-DE" sz="2000" dirty="0">
                <a:solidFill>
                  <a:schemeClr val="bg1"/>
                </a:solidFill>
              </a:rPr>
              <a:t>“ </a:t>
            </a:r>
            <a:r>
              <a:rPr lang="ru-RU" sz="2000" dirty="0">
                <a:solidFill>
                  <a:schemeClr val="bg1"/>
                </a:solidFill>
              </a:rPr>
              <a:t>факультетинин </a:t>
            </a:r>
            <a:r>
              <a:rPr lang="ru-RU" sz="2000" dirty="0" err="1">
                <a:solidFill>
                  <a:schemeClr val="bg1"/>
                </a:solidFill>
              </a:rPr>
              <a:t>бүтүрүүчүсү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TUI Business Services </a:t>
            </a:r>
            <a:r>
              <a:rPr lang="ru-RU" sz="2000" dirty="0">
                <a:solidFill>
                  <a:schemeClr val="bg1"/>
                </a:solidFill>
              </a:rPr>
              <a:t>фирмасын</a:t>
            </a:r>
            <a:r>
              <a:rPr lang="ky-KG" sz="2000" dirty="0">
                <a:solidFill>
                  <a:schemeClr val="bg1"/>
                </a:solidFill>
              </a:rPr>
              <a:t>д</a:t>
            </a:r>
            <a:r>
              <a:rPr lang="de-DE" sz="2000" dirty="0">
                <a:solidFill>
                  <a:schemeClr val="bg1"/>
                </a:solidFill>
              </a:rPr>
              <a:t>a </a:t>
            </a:r>
            <a:r>
              <a:rPr lang="ky-KG" sz="2000" dirty="0">
                <a:solidFill>
                  <a:schemeClr val="bg1"/>
                </a:solidFill>
              </a:rPr>
              <a:t>тажрыйба топтогон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Kyrgyz</a:t>
            </a:r>
            <a:r>
              <a:rPr lang="de-DE" sz="2000" dirty="0">
                <a:solidFill>
                  <a:schemeClr val="bg1"/>
                </a:solidFill>
              </a:rPr>
              <a:t>-German IT Community y</a:t>
            </a:r>
            <a:r>
              <a:rPr lang="ky-KG" sz="2000" dirty="0">
                <a:solidFill>
                  <a:schemeClr val="bg1"/>
                </a:solidFill>
              </a:rPr>
              <a:t>юмунун активдүү мүчөсү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3" name="Grafik 11">
            <a:extLst>
              <a:ext uri="{FF2B5EF4-FFF2-40B4-BE49-F238E27FC236}">
                <a16:creationId xmlns:a16="http://schemas.microsoft.com/office/drawing/2014/main" xmlns="" id="{15FDDD9D-DEB8-491A-8A7A-3D835116E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89040"/>
            <a:ext cx="2387014" cy="2266119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48064" y="63480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843808" y="1526883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Перизат Сүйүндүк </a:t>
            </a:r>
            <a:r>
              <a:rPr lang="ru-RU" sz="2400" b="1" i="1" dirty="0" err="1">
                <a:solidFill>
                  <a:schemeClr val="bg1"/>
                </a:solidFill>
              </a:rPr>
              <a:t>кызы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И. Арабаев атындагы университетинин информатика бөлүмүнүн бүтүрүүчүсү. Германияда «</a:t>
            </a:r>
            <a:r>
              <a:rPr lang="de-DE" sz="2000" dirty="0">
                <a:solidFill>
                  <a:schemeClr val="bg1"/>
                </a:solidFill>
              </a:rPr>
              <a:t>Elma-Schmidbauer GmbH”  </a:t>
            </a:r>
            <a:r>
              <a:rPr lang="ru-RU" sz="2000" dirty="0">
                <a:solidFill>
                  <a:schemeClr val="bg1"/>
                </a:solidFill>
              </a:rPr>
              <a:t>фирмасынан жана «</a:t>
            </a:r>
            <a:r>
              <a:rPr lang="de-DE" sz="2000" dirty="0">
                <a:solidFill>
                  <a:schemeClr val="bg1"/>
                </a:solidFill>
              </a:rPr>
              <a:t>Zeppelin-Gewerbe» </a:t>
            </a:r>
            <a:r>
              <a:rPr lang="ru-RU" sz="2000" dirty="0">
                <a:solidFill>
                  <a:schemeClr val="bg1"/>
                </a:solidFill>
              </a:rPr>
              <a:t>техникалык окуу жайын информатика багытында билим алган. 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Учурда </a:t>
            </a:r>
            <a:r>
              <a:rPr lang="de-DE" sz="2000" dirty="0">
                <a:solidFill>
                  <a:schemeClr val="bg1"/>
                </a:solidFill>
              </a:rPr>
              <a:t>Konzept-Informationssysteme GmbH </a:t>
            </a:r>
            <a:r>
              <a:rPr lang="ru-RU" sz="2000" dirty="0">
                <a:solidFill>
                  <a:schemeClr val="bg1"/>
                </a:solidFill>
              </a:rPr>
              <a:t>фирма</a:t>
            </a:r>
            <a:r>
              <a:rPr lang="de-DE" sz="2000" dirty="0">
                <a:solidFill>
                  <a:schemeClr val="bg1"/>
                </a:solidFill>
              </a:rPr>
              <a:t>c</a:t>
            </a:r>
            <a:r>
              <a:rPr lang="ru-RU" sz="2000" dirty="0">
                <a:solidFill>
                  <a:schemeClr val="bg1"/>
                </a:solidFill>
              </a:rPr>
              <a:t>ында </a:t>
            </a:r>
            <a:r>
              <a:rPr lang="de-DE" sz="2000" dirty="0">
                <a:solidFill>
                  <a:schemeClr val="bg1"/>
                </a:solidFill>
              </a:rPr>
              <a:t>Software-Developer </a:t>
            </a:r>
            <a:r>
              <a:rPr lang="ky-KG" sz="2000" dirty="0">
                <a:solidFill>
                  <a:schemeClr val="bg1"/>
                </a:solidFill>
              </a:rPr>
              <a:t>к</a:t>
            </a:r>
            <a:r>
              <a:rPr lang="de-DE" sz="2000" dirty="0">
                <a:solidFill>
                  <a:schemeClr val="bg1"/>
                </a:solidFill>
              </a:rPr>
              <a:t>e</a:t>
            </a:r>
            <a:r>
              <a:rPr lang="ky-KG" sz="2000" dirty="0">
                <a:solidFill>
                  <a:schemeClr val="bg1"/>
                </a:solidFill>
              </a:rPr>
              <a:t>сибин аркалап келет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Kyrgyz</a:t>
            </a:r>
            <a:r>
              <a:rPr lang="de-DE" sz="2000" dirty="0">
                <a:solidFill>
                  <a:schemeClr val="bg1"/>
                </a:solidFill>
              </a:rPr>
              <a:t>-German IT Community y</a:t>
            </a:r>
            <a:r>
              <a:rPr lang="ky-KG" sz="2000" dirty="0">
                <a:solidFill>
                  <a:schemeClr val="bg1"/>
                </a:solidFill>
              </a:rPr>
              <a:t>юмунун активдүү мүчөсү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11">
            <a:extLst>
              <a:ext uri="{FF2B5EF4-FFF2-40B4-BE49-F238E27FC236}">
                <a16:creationId xmlns:a16="http://schemas.microsoft.com/office/drawing/2014/main" xmlns="" id="{7F52553C-025F-47E2-8578-E7C2D07A5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529146"/>
            <a:ext cx="2196750" cy="22781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48064" y="63480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812416" y="1484784"/>
            <a:ext cx="59766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Муратбекова</a:t>
            </a:r>
            <a:r>
              <a:rPr lang="de-DE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Үмүт </a:t>
            </a:r>
            <a:r>
              <a:rPr lang="ru-RU" sz="2400" b="1" i="1" dirty="0" err="1">
                <a:solidFill>
                  <a:schemeClr val="bg1"/>
                </a:solidFill>
              </a:rPr>
              <a:t>Тынайбековна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И.Раззаков атындагы техникалык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университетинин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„</a:t>
            </a:r>
            <a:r>
              <a:rPr lang="ru-RU" sz="2000" dirty="0">
                <a:solidFill>
                  <a:schemeClr val="bg1"/>
                </a:solidFill>
              </a:rPr>
              <a:t>Байланыш тармактары жана коммутациялык системалар</a:t>
            </a:r>
            <a:r>
              <a:rPr lang="de-DE" sz="2000" dirty="0">
                <a:solidFill>
                  <a:schemeClr val="bg1"/>
                </a:solidFill>
              </a:rPr>
              <a:t>“ </a:t>
            </a:r>
            <a:r>
              <a:rPr lang="ru-RU" sz="2000" dirty="0">
                <a:solidFill>
                  <a:schemeClr val="bg1"/>
                </a:solidFill>
              </a:rPr>
              <a:t>багытында билим </a:t>
            </a:r>
            <a:r>
              <a:rPr lang="ru-RU" sz="2000" dirty="0" err="1">
                <a:solidFill>
                  <a:schemeClr val="bg1"/>
                </a:solidFill>
              </a:rPr>
              <a:t>алган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Австриянын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Вена шаарындагы</a:t>
            </a:r>
            <a:r>
              <a:rPr lang="de-DE" sz="2000" dirty="0">
                <a:solidFill>
                  <a:schemeClr val="bg1"/>
                </a:solidFill>
              </a:rPr>
              <a:t> „</a:t>
            </a:r>
            <a:r>
              <a:rPr lang="ru-RU" sz="2000" dirty="0">
                <a:solidFill>
                  <a:schemeClr val="bg1"/>
                </a:solidFill>
              </a:rPr>
              <a:t>HTL Wienwest</a:t>
            </a:r>
            <a:r>
              <a:rPr lang="de-DE" sz="2000" dirty="0">
                <a:solidFill>
                  <a:schemeClr val="bg1"/>
                </a:solidFill>
              </a:rPr>
              <a:t>“ </a:t>
            </a:r>
            <a:r>
              <a:rPr lang="ky-KG" sz="2000" dirty="0">
                <a:solidFill>
                  <a:schemeClr val="bg1"/>
                </a:solidFill>
              </a:rPr>
              <a:t>Информациялык технологиялар</a:t>
            </a:r>
            <a:r>
              <a:rPr lang="ru-RU" sz="2000" dirty="0">
                <a:solidFill>
                  <a:schemeClr val="bg1"/>
                </a:solidFill>
              </a:rPr>
              <a:t> колледж</a:t>
            </a:r>
            <a:r>
              <a:rPr lang="ky-KG" sz="2000" dirty="0">
                <a:solidFill>
                  <a:schemeClr val="bg1"/>
                </a:solidFill>
              </a:rPr>
              <a:t>инин</a:t>
            </a:r>
            <a:r>
              <a:rPr lang="ru-RU" sz="2000" dirty="0">
                <a:solidFill>
                  <a:schemeClr val="bg1"/>
                </a:solidFill>
              </a:rPr>
              <a:t>  «Информатика»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бөлүмүнүн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студенти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Германиянын SAP SE IT концернин</a:t>
            </a:r>
            <a:r>
              <a:rPr lang="ky-KG" sz="2000" dirty="0">
                <a:solidFill>
                  <a:schemeClr val="bg1"/>
                </a:solidFill>
              </a:rPr>
              <a:t>де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тажрыйба топтогон</a:t>
            </a:r>
            <a:r>
              <a:rPr lang="de-DE" sz="2000" dirty="0">
                <a:solidFill>
                  <a:schemeClr val="bg1"/>
                </a:solidFill>
              </a:rPr>
              <a:t>. „Karlheinz Böhme“ </a:t>
            </a:r>
            <a:r>
              <a:rPr lang="ky-KG" sz="2000" dirty="0">
                <a:solidFill>
                  <a:schemeClr val="bg1"/>
                </a:solidFill>
              </a:rPr>
              <a:t>кайрымдуулук фондунун Донордук жардам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жана </a:t>
            </a:r>
            <a:r>
              <a:rPr lang="de-DE" sz="2000" dirty="0">
                <a:solidFill>
                  <a:schemeClr val="bg1"/>
                </a:solidFill>
              </a:rPr>
              <a:t>IT </a:t>
            </a:r>
            <a:r>
              <a:rPr lang="ky-KG" sz="2000" dirty="0">
                <a:solidFill>
                  <a:schemeClr val="bg1"/>
                </a:solidFill>
              </a:rPr>
              <a:t>бөлүмүндө эмгектенет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KultEurasia</a:t>
            </a:r>
            <a:r>
              <a:rPr lang="de-DE" sz="2000" dirty="0">
                <a:solidFill>
                  <a:schemeClr val="bg1"/>
                </a:solidFill>
              </a:rPr>
              <a:t> – </a:t>
            </a:r>
            <a:r>
              <a:rPr lang="ky-KG" sz="2000" dirty="0">
                <a:solidFill>
                  <a:schemeClr val="bg1"/>
                </a:solidFill>
              </a:rPr>
              <a:t>эл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аралык уюмунун активисти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11">
            <a:extLst>
              <a:ext uri="{FF2B5EF4-FFF2-40B4-BE49-F238E27FC236}">
                <a16:creationId xmlns:a16="http://schemas.microsoft.com/office/drawing/2014/main" xmlns="" id="{75A165D6-414B-45DD-9211-3569D41C3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472065"/>
            <a:ext cx="2304254" cy="229133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815742" y="1865437"/>
            <a:ext cx="59766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400" b="1" i="1" dirty="0">
                <a:solidFill>
                  <a:schemeClr val="bg1"/>
                </a:solidFill>
              </a:rPr>
              <a:t>Акбекова Гүлбарчын</a:t>
            </a:r>
            <a:r>
              <a:rPr lang="de-DE" sz="2400" b="1" i="1" dirty="0">
                <a:solidFill>
                  <a:schemeClr val="bg1"/>
                </a:solidFill>
              </a:rPr>
              <a:t> </a:t>
            </a:r>
            <a:r>
              <a:rPr lang="ky-KG" sz="2400" b="1" i="1" dirty="0">
                <a:solidFill>
                  <a:schemeClr val="bg1"/>
                </a:solidFill>
              </a:rPr>
              <a:t>Жаныбековна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ky-KG" sz="2000" dirty="0">
                <a:solidFill>
                  <a:schemeClr val="bg1"/>
                </a:solidFill>
              </a:rPr>
              <a:t>Германиядагы Вормс университетинин информатика (</a:t>
            </a:r>
            <a:r>
              <a:rPr lang="de-DE" sz="2000" dirty="0">
                <a:solidFill>
                  <a:schemeClr val="bg1"/>
                </a:solidFill>
              </a:rPr>
              <a:t>Applied Computer Science) </a:t>
            </a:r>
            <a:r>
              <a:rPr lang="ky-KG" sz="2000" dirty="0">
                <a:solidFill>
                  <a:schemeClr val="bg1"/>
                </a:solidFill>
              </a:rPr>
              <a:t>факультетинин студенти</a:t>
            </a:r>
            <a:r>
              <a:rPr lang="ky-KG" sz="2000" dirty="0" smtClean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„</a:t>
            </a:r>
            <a:r>
              <a:rPr lang="ru-RU" sz="2000" dirty="0">
                <a:solidFill>
                  <a:schemeClr val="bg1"/>
                </a:solidFill>
              </a:rPr>
              <a:t>Билим берүү жана илимий изилдөө</a:t>
            </a:r>
            <a:r>
              <a:rPr lang="de-DE" sz="2000" dirty="0">
                <a:solidFill>
                  <a:schemeClr val="bg1"/>
                </a:solidFill>
              </a:rPr>
              <a:t>“</a:t>
            </a:r>
            <a:r>
              <a:rPr lang="ru-RU" sz="2000" dirty="0">
                <a:solidFill>
                  <a:schemeClr val="bg1"/>
                </a:solidFill>
              </a:rPr>
              <a:t> министрлигинин</a:t>
            </a:r>
            <a:r>
              <a:rPr lang="ky-KG" sz="20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"</a:t>
            </a:r>
            <a:r>
              <a:rPr lang="de-DE" sz="2000" dirty="0" err="1">
                <a:solidFill>
                  <a:schemeClr val="bg1"/>
                </a:solidFill>
              </a:rPr>
              <a:t>Deuschlandstipendium</a:t>
            </a:r>
            <a:r>
              <a:rPr lang="de-DE" sz="2000" dirty="0">
                <a:solidFill>
                  <a:schemeClr val="bg1"/>
                </a:solidFill>
              </a:rPr>
              <a:t>"</a:t>
            </a:r>
            <a:r>
              <a:rPr lang="ky-KG" sz="2000" dirty="0">
                <a:solidFill>
                  <a:schemeClr val="bg1"/>
                </a:solidFill>
              </a:rPr>
              <a:t> программасынын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 smtClean="0">
                <a:solidFill>
                  <a:schemeClr val="bg1"/>
                </a:solidFill>
              </a:rPr>
              <a:t>стипендиаты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 err="1">
                <a:solidFill>
                  <a:schemeClr val="bg1"/>
                </a:solidFill>
              </a:rPr>
              <a:t>Kyrgyz</a:t>
            </a:r>
            <a:r>
              <a:rPr lang="de-DE" sz="2000" dirty="0">
                <a:solidFill>
                  <a:schemeClr val="bg1"/>
                </a:solidFill>
              </a:rPr>
              <a:t>-German IT Community y</a:t>
            </a:r>
            <a:r>
              <a:rPr lang="ky-KG" sz="2000" dirty="0">
                <a:solidFill>
                  <a:schemeClr val="bg1"/>
                </a:solidFill>
              </a:rPr>
              <a:t>юмунун активдүү мүчөсү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14">
            <a:extLst>
              <a:ext uri="{FF2B5EF4-FFF2-40B4-BE49-F238E27FC236}">
                <a16:creationId xmlns:a16="http://schemas.microsoft.com/office/drawing/2014/main" xmlns="" id="{9066A64F-A537-4AED-9320-310279E0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26" y="2378085"/>
            <a:ext cx="2488074" cy="238831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888948" y="1865437"/>
            <a:ext cx="59766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Чынтемирова Нурзат</a:t>
            </a:r>
            <a:r>
              <a:rPr lang="de-DE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Чынтемир</a:t>
            </a:r>
            <a:r>
              <a:rPr lang="ky-KG" sz="2400" b="1" i="1" dirty="0">
                <a:solidFill>
                  <a:schemeClr val="bg1"/>
                </a:solidFill>
              </a:rPr>
              <a:t>овна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de-DE" sz="2400" b="1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Ош мамлекеттик университетинин чет тилдер факультетинин бүтүрүүчүсү</a:t>
            </a:r>
            <a:r>
              <a:rPr lang="ky-KG" sz="2000" dirty="0">
                <a:solidFill>
                  <a:schemeClr val="bg1"/>
                </a:solidFill>
              </a:rPr>
              <a:t>.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Учурда</a:t>
            </a:r>
            <a:r>
              <a:rPr lang="ru-RU" sz="2000" dirty="0">
                <a:solidFill>
                  <a:schemeClr val="bg1"/>
                </a:solidFill>
              </a:rPr>
              <a:t> Дортмунд 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университетинде </a:t>
            </a:r>
            <a:r>
              <a:rPr lang="de-DE" sz="2000" dirty="0">
                <a:solidFill>
                  <a:schemeClr val="bg1"/>
                </a:solidFill>
              </a:rPr>
              <a:t>„</a:t>
            </a:r>
            <a:r>
              <a:rPr lang="ky-KG" sz="2000" dirty="0">
                <a:solidFill>
                  <a:schemeClr val="bg1"/>
                </a:solidFill>
              </a:rPr>
              <a:t>Информациялык технологиялар</a:t>
            </a:r>
            <a:r>
              <a:rPr lang="de-DE" sz="2000" dirty="0">
                <a:solidFill>
                  <a:schemeClr val="bg1"/>
                </a:solidFill>
              </a:rPr>
              <a:t>“ </a:t>
            </a:r>
            <a:r>
              <a:rPr lang="ru-RU" sz="2000" dirty="0">
                <a:solidFill>
                  <a:schemeClr val="bg1"/>
                </a:solidFill>
              </a:rPr>
              <a:t>тармагында билим алат. 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„</a:t>
            </a:r>
            <a:r>
              <a:rPr lang="de-DE" sz="2000" dirty="0" err="1">
                <a:solidFill>
                  <a:schemeClr val="bg1"/>
                </a:solidFill>
              </a:rPr>
              <a:t>Majorel</a:t>
            </a:r>
            <a:r>
              <a:rPr lang="de-DE" sz="2000" dirty="0">
                <a:solidFill>
                  <a:schemeClr val="bg1"/>
                </a:solidFill>
              </a:rPr>
              <a:t> Dortmund“ </a:t>
            </a:r>
            <a:r>
              <a:rPr lang="ky-KG" sz="2000" dirty="0">
                <a:solidFill>
                  <a:schemeClr val="bg1"/>
                </a:solidFill>
              </a:rPr>
              <a:t>фирмасында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техникалык камсыздоо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бөлүмүндө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эмгектенет.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Kyrgyz</a:t>
            </a:r>
            <a:r>
              <a:rPr lang="de-DE" sz="2000" dirty="0">
                <a:solidFill>
                  <a:schemeClr val="bg1"/>
                </a:solidFill>
              </a:rPr>
              <a:t>-German IT Community y</a:t>
            </a:r>
            <a:r>
              <a:rPr lang="ky-KG" sz="2000" dirty="0">
                <a:solidFill>
                  <a:schemeClr val="bg1"/>
                </a:solidFill>
              </a:rPr>
              <a:t>юмунун активдүү мүчөсү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1">
            <a:extLst>
              <a:ext uri="{FF2B5EF4-FFF2-40B4-BE49-F238E27FC236}">
                <a16:creationId xmlns:a16="http://schemas.microsoft.com/office/drawing/2014/main" xmlns="" id="{DC0D5923-86A0-4BD2-B289-647A2424A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63" y="2231017"/>
            <a:ext cx="2511211" cy="251675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680771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Чокморова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Айнура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Мырзабековна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И.Раззаков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доценти</a:t>
            </a:r>
            <a:r>
              <a:rPr lang="ru-RU" sz="2000" dirty="0" smtClean="0">
                <a:solidFill>
                  <a:schemeClr val="bg1"/>
                </a:solidFill>
              </a:rPr>
              <a:t>, Чет </a:t>
            </a:r>
            <a:r>
              <a:rPr lang="ru-RU" sz="2000" dirty="0" err="1" smtClean="0">
                <a:solidFill>
                  <a:schemeClr val="bg1"/>
                </a:solidFill>
              </a:rPr>
              <a:t>тилдер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каферасынын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башчысы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АКШнын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КРдеги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элчилигинин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каржылоосундагы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Лингва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Инновациялык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берүү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Фондунун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de-DE" sz="2000" dirty="0" smtClean="0">
                <a:solidFill>
                  <a:schemeClr val="bg1"/>
                </a:solidFill>
              </a:rPr>
              <a:t>English </a:t>
            </a:r>
            <a:r>
              <a:rPr lang="de-DE" sz="2000" dirty="0" err="1" smtClean="0">
                <a:solidFill>
                  <a:schemeClr val="bg1"/>
                </a:solidFill>
              </a:rPr>
              <a:t>for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young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Educators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долбоорунун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алкагында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англис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тилинин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тренери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Индиянын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de-DE" sz="2000" dirty="0" smtClean="0">
                <a:solidFill>
                  <a:schemeClr val="bg1"/>
                </a:solidFill>
              </a:rPr>
              <a:t>ITEC 2017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ошондой</a:t>
            </a:r>
            <a:r>
              <a:rPr lang="ru-RU" sz="2000" dirty="0" smtClean="0">
                <a:solidFill>
                  <a:schemeClr val="bg1"/>
                </a:solidFill>
              </a:rPr>
              <a:t> эле Америка </a:t>
            </a:r>
            <a:r>
              <a:rPr lang="ru-RU" sz="2000" dirty="0" err="1" smtClean="0">
                <a:solidFill>
                  <a:schemeClr val="bg1"/>
                </a:solidFill>
              </a:rPr>
              <a:t>Кошмо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Штаттарынын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de-DE" sz="2000" dirty="0" smtClean="0">
                <a:solidFill>
                  <a:schemeClr val="bg1"/>
                </a:solidFill>
              </a:rPr>
              <a:t>American E-</a:t>
            </a:r>
            <a:r>
              <a:rPr lang="de-DE" sz="2000" dirty="0" err="1" smtClean="0">
                <a:solidFill>
                  <a:schemeClr val="bg1"/>
                </a:solidFill>
              </a:rPr>
              <a:t>Teacher</a:t>
            </a:r>
            <a:r>
              <a:rPr lang="de-DE" sz="2000" dirty="0" smtClean="0">
                <a:solidFill>
                  <a:schemeClr val="bg1"/>
                </a:solidFill>
              </a:rPr>
              <a:t> Summer 2018» </a:t>
            </a:r>
            <a:r>
              <a:rPr lang="ru-RU" sz="2000" dirty="0" err="1" smtClean="0">
                <a:solidFill>
                  <a:schemeClr val="bg1"/>
                </a:solidFill>
              </a:rPr>
              <a:t>программаларынын</a:t>
            </a:r>
            <a:r>
              <a:rPr lang="ru-RU" sz="2000" dirty="0" smtClean="0">
                <a:solidFill>
                  <a:schemeClr val="bg1"/>
                </a:solidFill>
              </a:rPr>
              <a:t> стипендиаты. </a:t>
            </a:r>
          </a:p>
          <a:p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англис</a:t>
            </a:r>
            <a:r>
              <a:rPr lang="ru-RU" sz="2000" i="1" dirty="0" smtClean="0">
                <a:solidFill>
                  <a:schemeClr val="bg1"/>
                </a:solidFill>
              </a:rPr>
              <a:t> тили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сессиясынын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спикери</a:t>
            </a:r>
            <a:r>
              <a:rPr lang="ru-RU" sz="2000" i="1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C:\Users\User\Desktop\Чокморова умк силаб 2016\chokmorova_a.m.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/>
        </p:blipFill>
        <p:spPr bwMode="auto">
          <a:xfrm>
            <a:off x="348774" y="2595707"/>
            <a:ext cx="2160240" cy="2249803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15816" y="2347390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Баялиева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Чолпон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Талантовна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И.Раззаков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Кыргыз</a:t>
            </a:r>
            <a:r>
              <a:rPr lang="ru-RU" sz="2000" dirty="0" smtClean="0">
                <a:solidFill>
                  <a:schemeClr val="bg1"/>
                </a:solidFill>
              </a:rPr>
              <a:t>-Герман </a:t>
            </a:r>
            <a:r>
              <a:rPr lang="ru-RU" sz="2000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институтунун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директорунун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окуу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иштери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орун </a:t>
            </a:r>
            <a:r>
              <a:rPr lang="ru-RU" sz="2000" dirty="0" err="1" smtClean="0">
                <a:solidFill>
                  <a:schemeClr val="bg1"/>
                </a:solidFill>
              </a:rPr>
              <a:t>басары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маалымат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технологиялары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магистр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 smtClean="0">
                <a:solidFill>
                  <a:schemeClr val="bg1"/>
                </a:solidFill>
              </a:rPr>
              <a:t>IT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спикери</a:t>
            </a:r>
            <a:endParaRPr lang="ru-RU" sz="2000" i="1" dirty="0" smtClean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C:\Users\User\AppData\Local\Microsoft\Windows\INetCache\Content.Word\IMG_20191129_1656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3793" r="24414" b="5715"/>
          <a:stretch/>
        </p:blipFill>
        <p:spPr bwMode="auto">
          <a:xfrm rot="16200000">
            <a:off x="235394" y="2421460"/>
            <a:ext cx="2462763" cy="231760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6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4334" y="3959847"/>
            <a:ext cx="62390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 smtClean="0">
                <a:solidFill>
                  <a:schemeClr val="bg1"/>
                </a:solidFill>
              </a:rPr>
              <a:t>Омуралиев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Усен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Касымович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И. </a:t>
            </a:r>
            <a:r>
              <a:rPr lang="ru-RU" sz="2000" dirty="0" err="1" smtClean="0">
                <a:solidFill>
                  <a:schemeClr val="bg1"/>
                </a:solidFill>
              </a:rPr>
              <a:t>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КМТУнин</a:t>
            </a:r>
            <a:r>
              <a:rPr lang="ru-RU" sz="2000" dirty="0" smtClean="0">
                <a:solidFill>
                  <a:schemeClr val="bg1"/>
                </a:solidFill>
              </a:rPr>
              <a:t> профессору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программасынын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башчысы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Билим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берүүнүн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Отличниги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</a:p>
          <a:p>
            <a:pPr algn="r"/>
            <a:endParaRPr lang="ru-RU" sz="2000" i="1" dirty="0">
              <a:solidFill>
                <a:schemeClr val="bg1"/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Машине </a:t>
            </a:r>
            <a:r>
              <a:rPr lang="ru-RU" sz="2000" i="1" dirty="0" err="1" smtClean="0">
                <a:solidFill>
                  <a:schemeClr val="bg1"/>
                </a:solidFill>
              </a:rPr>
              <a:t>куруу</a:t>
            </a:r>
            <a:r>
              <a:rPr lang="de-DE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 smtClean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kstu.kg/fileadmin/faculty_of_transport_and_engineering_folders/engineering_technology/ouk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445" b="20744"/>
          <a:stretch/>
        </p:blipFill>
        <p:spPr bwMode="auto">
          <a:xfrm>
            <a:off x="6734917" y="3802894"/>
            <a:ext cx="2345341" cy="23144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Рисунок 14" descr="https://kstu.kg/fileadmin/faculty_of_transport_and_engineering_folders/engineering_technology/mt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" y="1477834"/>
            <a:ext cx="2345341" cy="22014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60723" y="1500375"/>
            <a:ext cx="65503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Мамбеталиев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Тилек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Сасыкулович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И. </a:t>
            </a:r>
            <a:r>
              <a:rPr lang="ru-RU" sz="2000" dirty="0" err="1" smtClean="0">
                <a:solidFill>
                  <a:schemeClr val="bg1"/>
                </a:solidFill>
              </a:rPr>
              <a:t>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КМТУнун</a:t>
            </a:r>
            <a:r>
              <a:rPr lang="ru-RU" sz="2000" dirty="0" smtClean="0">
                <a:solidFill>
                  <a:schemeClr val="bg1"/>
                </a:solidFill>
              </a:rPr>
              <a:t> 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башчысы</a:t>
            </a:r>
            <a:r>
              <a:rPr lang="ru-RU" sz="2000" dirty="0" smtClean="0">
                <a:solidFill>
                  <a:schemeClr val="bg1"/>
                </a:solidFill>
              </a:rPr>
              <a:t>, «Материал </a:t>
            </a:r>
            <a:r>
              <a:rPr lang="ru-RU" sz="2000" dirty="0" err="1" smtClean="0">
                <a:solidFill>
                  <a:schemeClr val="bg1"/>
                </a:solidFill>
              </a:rPr>
              <a:t>таануу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материалдар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технологиясы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программасынын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башчысы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</a:t>
            </a:r>
            <a:r>
              <a:rPr lang="ru-RU" sz="2000" dirty="0" err="1" smtClean="0">
                <a:solidFill>
                  <a:schemeClr val="bg1"/>
                </a:solidFill>
              </a:rPr>
              <a:t>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берүүнун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Отличниги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20153" y="1342404"/>
            <a:ext cx="9144000" cy="55172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8513" y="2546747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800" dirty="0" smtClean="0">
                <a:solidFill>
                  <a:schemeClr val="bg1"/>
                </a:solidFill>
              </a:rPr>
              <a:t>«</a:t>
            </a:r>
            <a:r>
              <a:rPr lang="ky-KG" sz="2800" dirty="0" smtClean="0">
                <a:solidFill>
                  <a:schemeClr val="bg1"/>
                </a:solidFill>
              </a:rPr>
              <a:t>Роза </a:t>
            </a:r>
            <a:r>
              <a:rPr lang="ky-KG" sz="2800" dirty="0">
                <a:solidFill>
                  <a:schemeClr val="bg1"/>
                </a:solidFill>
              </a:rPr>
              <a:t>Отунбаеванын </a:t>
            </a:r>
            <a:r>
              <a:rPr lang="ky-KG" sz="2800" dirty="0" smtClean="0">
                <a:solidFill>
                  <a:schemeClr val="bg1"/>
                </a:solidFill>
              </a:rPr>
              <a:t>демилгеси» </a:t>
            </a:r>
            <a:r>
              <a:rPr lang="ky-KG" sz="2800" dirty="0">
                <a:solidFill>
                  <a:schemeClr val="bg1"/>
                </a:solidFill>
              </a:rPr>
              <a:t>ЭКФ  жана  И.Раззаков атындагы КМТУ  Кыргыз Республикасында СТЕМ билим берүүнү өнүктүрүүнүн жана  кыздарды  инженердик адистиктерге тартуунун  алкагында </a:t>
            </a:r>
            <a:r>
              <a:rPr lang="ru-RU" sz="2800" dirty="0">
                <a:solidFill>
                  <a:schemeClr val="bg1"/>
                </a:solidFill>
              </a:rPr>
              <a:t>СТЕМ «ИЛИМ КЫЗ»</a:t>
            </a:r>
            <a:r>
              <a:rPr lang="ky-KG" sz="2800" dirty="0">
                <a:solidFill>
                  <a:schemeClr val="bg1"/>
                </a:solidFill>
              </a:rPr>
              <a:t> и</a:t>
            </a:r>
            <a:r>
              <a:rPr lang="ru-RU" sz="2800" dirty="0" err="1">
                <a:solidFill>
                  <a:schemeClr val="bg1"/>
                </a:solidFill>
              </a:rPr>
              <a:t>нтерактивд</a:t>
            </a:r>
            <a:r>
              <a:rPr lang="ky-KG" sz="2800" dirty="0">
                <a:solidFill>
                  <a:schemeClr val="bg1"/>
                </a:solidFill>
              </a:rPr>
              <a:t>үү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мектебин</a:t>
            </a:r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 err="1">
                <a:solidFill>
                  <a:schemeClr val="bg1"/>
                </a:solidFill>
              </a:rPr>
              <a:t>өткөрүүнү</a:t>
            </a:r>
            <a:r>
              <a:rPr lang="ky-KG" sz="2800" dirty="0">
                <a:solidFill>
                  <a:schemeClr val="bg1"/>
                </a:solidFill>
              </a:rPr>
              <a:t> </a:t>
            </a:r>
            <a:r>
              <a:rPr lang="ky-KG" sz="2800" dirty="0" smtClean="0">
                <a:solidFill>
                  <a:schemeClr val="bg1"/>
                </a:solidFill>
              </a:rPr>
              <a:t>демилгелейт</a:t>
            </a:r>
            <a:endParaRPr lang="ky-KG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338"/>
            <a:ext cx="14915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18" y="160485"/>
            <a:ext cx="1046054" cy="10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C:\Users\Деканат кгти\Downloads\Безымянный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72" y="212715"/>
            <a:ext cx="941592" cy="9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7812359" y="308121"/>
            <a:ext cx="1161225" cy="81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Министерство образования и науки Кыргызской Республики :: giz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6" y="239994"/>
            <a:ext cx="887035" cy="8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49802" y="1732165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Белекова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Жылдыз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Шаршеналыевна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КГТИнин</a:t>
            </a:r>
            <a:r>
              <a:rPr lang="ru-RU" sz="2000" dirty="0" smtClean="0">
                <a:solidFill>
                  <a:schemeClr val="bg1"/>
                </a:solidFill>
              </a:rPr>
              <a:t> 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бүтүрүүчүсү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ага </a:t>
            </a:r>
            <a:r>
              <a:rPr lang="ru-RU" sz="2000" dirty="0" err="1" smtClean="0">
                <a:solidFill>
                  <a:schemeClr val="bg1"/>
                </a:solidFill>
              </a:rPr>
              <a:t>окутуучусу</a:t>
            </a:r>
            <a:r>
              <a:rPr lang="ru-RU" sz="2000" dirty="0" smtClean="0">
                <a:solidFill>
                  <a:schemeClr val="bg1"/>
                </a:solidFill>
              </a:rPr>
              <a:t>, ДААД стипендиаты 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Microsoft\Windows\INetCache\Content.Word\WhatsApp Image 2020-05-04 at 21.19.56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24434"/>
          <a:stretch/>
        </p:blipFill>
        <p:spPr bwMode="auto">
          <a:xfrm>
            <a:off x="22153" y="1513838"/>
            <a:ext cx="2245591" cy="21294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Рисунок 14" descr="https://sun9-57.userapi.com/c604625/v604625352/2067b/lfLLfzYUAUk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1" t="38918" r="36098" b="31594"/>
          <a:stretch/>
        </p:blipFill>
        <p:spPr bwMode="auto">
          <a:xfrm>
            <a:off x="6917997" y="3933056"/>
            <a:ext cx="2124236" cy="219879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3802894"/>
            <a:ext cx="64516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 smtClean="0">
                <a:solidFill>
                  <a:schemeClr val="bg1"/>
                </a:solidFill>
              </a:rPr>
              <a:t>Макенова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Айчолпон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КМТУнин</a:t>
            </a:r>
            <a:r>
              <a:rPr lang="ru-RU" sz="2000" dirty="0" smtClean="0">
                <a:solidFill>
                  <a:schemeClr val="bg1"/>
                </a:solidFill>
              </a:rPr>
              <a:t> 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магистранты 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Кумтор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Голд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Компанинин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пландоо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бөлүмүнүн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башкы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инженеринин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ассистенти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Инженерия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 algn="r"/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6054" y="1628800"/>
            <a:ext cx="59766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Кенжебеков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Кубат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КГТИнин</a:t>
            </a:r>
            <a:r>
              <a:rPr lang="ru-RU" sz="2000" dirty="0" smtClean="0">
                <a:solidFill>
                  <a:schemeClr val="bg1"/>
                </a:solidFill>
              </a:rPr>
              <a:t> 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бүтүрүүчүсү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И. </a:t>
            </a:r>
            <a:r>
              <a:rPr lang="ru-RU" sz="2000" dirty="0" err="1" smtClean="0">
                <a:solidFill>
                  <a:schemeClr val="bg1"/>
                </a:solidFill>
              </a:rPr>
              <a:t>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КМТУнун</a:t>
            </a:r>
            <a:r>
              <a:rPr lang="ru-RU" sz="2000" dirty="0" smtClean="0">
                <a:solidFill>
                  <a:schemeClr val="bg1"/>
                </a:solidFill>
              </a:rPr>
              <a:t> 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магистранты, </a:t>
            </a:r>
            <a:r>
              <a:rPr lang="ru-RU" sz="2000" dirty="0" err="1" smtClean="0">
                <a:solidFill>
                  <a:schemeClr val="bg1"/>
                </a:solidFill>
              </a:rPr>
              <a:t>Кумтор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Голд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Компаниде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дефектоскопист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AppData\Local\Microsoft\Windows\INetCache\Content.Word\WhatsApp Image 2020-05-04 at 21.31.31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5506" b="26444"/>
          <a:stretch/>
        </p:blipFill>
        <p:spPr bwMode="auto">
          <a:xfrm>
            <a:off x="150639" y="1481602"/>
            <a:ext cx="2285607" cy="223140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36987" y="3888281"/>
            <a:ext cx="69647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Кравцов Александр Александрович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КГТИнин</a:t>
            </a:r>
            <a:r>
              <a:rPr lang="ru-RU" sz="2000" dirty="0" smtClean="0">
                <a:solidFill>
                  <a:schemeClr val="bg1"/>
                </a:solidFill>
              </a:rPr>
              <a:t> 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бүтүрүүчүсү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Н. Э. Бауман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ММТУнин</a:t>
            </a:r>
            <a:r>
              <a:rPr lang="ru-RU" sz="2000" dirty="0" smtClean="0">
                <a:solidFill>
                  <a:schemeClr val="bg1"/>
                </a:solidFill>
              </a:rPr>
              <a:t> «Робототехника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комплекстик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автоматташтыруу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магистранты </a:t>
            </a:r>
          </a:p>
          <a:p>
            <a:pPr algn="r"/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Инженерия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https://kstu.kg/fileadmin/faculty_of_transport_and_engineering_folders/engineering_technology/kravtsov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38328" r="21323" b="10505"/>
          <a:stretch/>
        </p:blipFill>
        <p:spPr bwMode="auto">
          <a:xfrm>
            <a:off x="7336033" y="3698093"/>
            <a:ext cx="1675071" cy="238092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3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67458" y="1557144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Доталиева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Жаныгул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Жолдошбаевна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И. </a:t>
            </a:r>
            <a:r>
              <a:rPr lang="ru-RU" sz="2000" dirty="0" err="1" smtClean="0">
                <a:solidFill>
                  <a:schemeClr val="bg1"/>
                </a:solidFill>
              </a:rPr>
              <a:t>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КМТУнин</a:t>
            </a:r>
            <a:r>
              <a:rPr lang="ru-RU" sz="2000" dirty="0" smtClean="0">
                <a:solidFill>
                  <a:schemeClr val="bg1"/>
                </a:solidFill>
              </a:rPr>
              <a:t> «Механика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өндүрүштүк</a:t>
            </a:r>
            <a:r>
              <a:rPr lang="ru-RU" sz="2000" dirty="0" smtClean="0">
                <a:solidFill>
                  <a:schemeClr val="bg1"/>
                </a:solidFill>
              </a:rPr>
              <a:t> инженерия»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башчысы</a:t>
            </a:r>
            <a:r>
              <a:rPr lang="ru-RU" sz="2000" dirty="0" smtClean="0">
                <a:solidFill>
                  <a:schemeClr val="bg1"/>
                </a:solidFill>
              </a:rPr>
              <a:t>, доцент, физика-</a:t>
            </a:r>
            <a:r>
              <a:rPr lang="ru-RU" sz="2000" dirty="0" err="1" smtClean="0">
                <a:solidFill>
                  <a:schemeClr val="bg1"/>
                </a:solidFill>
              </a:rPr>
              <a:t>математикалык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илимдердин</a:t>
            </a:r>
            <a:r>
              <a:rPr lang="ru-RU" sz="2000" dirty="0" smtClean="0">
                <a:solidFill>
                  <a:schemeClr val="bg1"/>
                </a:solidFill>
              </a:rPr>
              <a:t> кандидаты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kstu.kg/fileadmin/institute_kyrgyz_german_technical_folders/mechanics_and_industrial_engineering/zhanna_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7"/>
          <a:stretch/>
        </p:blipFill>
        <p:spPr bwMode="auto">
          <a:xfrm>
            <a:off x="22152" y="1421859"/>
            <a:ext cx="2315407" cy="231338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Рисунок 16" descr="C:\Users\User\AppData\Local\Microsoft\Windows\INetCache\Content.Word\IMG-20200504-WA01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802894"/>
            <a:ext cx="2309487" cy="23154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-130427" y="3810054"/>
            <a:ext cx="6854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 smtClean="0">
                <a:solidFill>
                  <a:schemeClr val="bg1"/>
                </a:solidFill>
              </a:rPr>
              <a:t>Анварбеков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Амантай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Султанбекович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LaserTech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Лазертек</a:t>
            </a:r>
            <a:r>
              <a:rPr lang="ru-RU" sz="2000" dirty="0" smtClean="0">
                <a:solidFill>
                  <a:schemeClr val="bg1"/>
                </a:solidFill>
              </a:rPr>
              <a:t>) «</a:t>
            </a:r>
            <a:r>
              <a:rPr lang="ru-RU" sz="2000" dirty="0" err="1" smtClean="0">
                <a:solidFill>
                  <a:schemeClr val="bg1"/>
                </a:solidFill>
              </a:rPr>
              <a:t>Медициналык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жабдууну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профессионалдык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тейлөө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компаниясынын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dirty="0" smtClean="0">
                <a:solidFill>
                  <a:schemeClr val="bg1"/>
                </a:solidFill>
              </a:rPr>
              <a:t> директору</a:t>
            </a:r>
          </a:p>
          <a:p>
            <a:pPr algn="r"/>
            <a:endParaRPr lang="ru-RU" sz="2000" i="1" dirty="0">
              <a:solidFill>
                <a:schemeClr val="bg1"/>
              </a:solidFill>
            </a:endParaRPr>
          </a:p>
          <a:p>
            <a:pPr algn="r"/>
            <a:r>
              <a:rPr lang="ru-RU" sz="2000" i="1" dirty="0" err="1" smtClean="0">
                <a:solidFill>
                  <a:schemeClr val="bg1"/>
                </a:solidFill>
              </a:rPr>
              <a:t>Биомедициналык</a:t>
            </a:r>
            <a:r>
              <a:rPr lang="ru-RU" sz="2000" i="1" dirty="0" smtClean="0">
                <a:solidFill>
                  <a:schemeClr val="bg1"/>
                </a:solidFill>
              </a:rPr>
              <a:t> инженерия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52" y="3725198"/>
            <a:ext cx="6691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err="1" smtClean="0">
                <a:solidFill>
                  <a:schemeClr val="bg1"/>
                </a:solidFill>
              </a:rPr>
              <a:t>Кубакаев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Иса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КГТИнин</a:t>
            </a:r>
            <a:r>
              <a:rPr lang="ru-RU" sz="2000" dirty="0" smtClean="0">
                <a:solidFill>
                  <a:schemeClr val="bg1"/>
                </a:solidFill>
              </a:rPr>
              <a:t> «Электроэнергетика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электротехника» 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багытынын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бүтүрүүчүсү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Бойт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Берлин </a:t>
            </a:r>
            <a:r>
              <a:rPr lang="ru-RU" sz="2000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институтунун</a:t>
            </a:r>
            <a:r>
              <a:rPr lang="ru-RU" sz="2000" dirty="0" smtClean="0">
                <a:solidFill>
                  <a:schemeClr val="bg1"/>
                </a:solidFill>
              </a:rPr>
              <a:t> магистранты (Германия)</a:t>
            </a:r>
          </a:p>
          <a:p>
            <a:pPr algn="r"/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Инженерия</a:t>
            </a:r>
            <a:r>
              <a:rPr lang="de-DE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 smtClean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Microsoft\Windows\INetCache\Content.Word\IMG-20200504-WA01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" y="1496488"/>
            <a:ext cx="2173584" cy="218972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2" descr="WhatsApp Image 2020-05-04 at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7" t="34325" b="29966"/>
          <a:stretch/>
        </p:blipFill>
        <p:spPr bwMode="auto">
          <a:xfrm>
            <a:off x="6713201" y="3874773"/>
            <a:ext cx="2371725" cy="223058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88228" y="1655221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Абдыманап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кызы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Мээрим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КГТИнин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Биотехникалык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системалар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технологиялар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багыты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боюнча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бүтүрүүчүсү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Эразмус</a:t>
            </a:r>
            <a:r>
              <a:rPr lang="ru-RU" dirty="0" smtClean="0">
                <a:solidFill>
                  <a:schemeClr val="bg1"/>
                </a:solidFill>
              </a:rPr>
              <a:t> плюс </a:t>
            </a:r>
            <a:r>
              <a:rPr lang="ru-RU" dirty="0" err="1" smtClean="0">
                <a:solidFill>
                  <a:schemeClr val="bg1"/>
                </a:solidFill>
              </a:rPr>
              <a:t>стипендияларынын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нече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жолку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стипендианты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1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4101" y="4129338"/>
            <a:ext cx="88508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Авазов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Акылбек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Бишкек </a:t>
            </a:r>
            <a:r>
              <a:rPr lang="ru-RU" sz="2000" dirty="0" err="1" smtClean="0">
                <a:solidFill>
                  <a:schemeClr val="bg1"/>
                </a:solidFill>
              </a:rPr>
              <a:t>шаарынын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Релелик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коргоо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автоматика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Борбордук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кызматынын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инженери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«Электроэнергетика»</a:t>
            </a:r>
            <a:r>
              <a:rPr lang="de-DE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 smtClean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AppData\Local\Microsoft\Windows\INetCache\Content.Word\WhatsApp Image 2020-05-04 at 19.50.08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" t="13755" r="9112" b="35153"/>
          <a:stretch/>
        </p:blipFill>
        <p:spPr bwMode="auto">
          <a:xfrm>
            <a:off x="41655" y="1478587"/>
            <a:ext cx="2343796" cy="224226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Рисунок 14" descr="C:\Users\User\AppData\Local\Microsoft\Windows\INetCache\Content.Word\WhatsApp Image 2020-05-04 at 20.17.30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29077" b="24629"/>
          <a:stretch>
            <a:fillRect/>
          </a:stretch>
        </p:blipFill>
        <p:spPr bwMode="auto">
          <a:xfrm>
            <a:off x="6708260" y="3802894"/>
            <a:ext cx="2376666" cy="23456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627784" y="1658751"/>
            <a:ext cx="6359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chemeClr val="bg1"/>
                </a:solidFill>
              </a:rPr>
              <a:t>Жолдошева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Бактыгуль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Мукашевна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И. </a:t>
            </a:r>
            <a:r>
              <a:rPr lang="ru-RU" sz="2000" dirty="0" err="1" smtClean="0">
                <a:solidFill>
                  <a:schemeClr val="bg1"/>
                </a:solidFill>
              </a:rPr>
              <a:t>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КМТУнин</a:t>
            </a:r>
            <a:r>
              <a:rPr lang="ru-RU" sz="2000" dirty="0" smtClean="0">
                <a:solidFill>
                  <a:schemeClr val="bg1"/>
                </a:solidFill>
              </a:rPr>
              <a:t>, «Электроэнергетика» </a:t>
            </a:r>
            <a:r>
              <a:rPr lang="ru-RU" sz="2000" dirty="0" err="1" smtClean="0">
                <a:solidFill>
                  <a:schemeClr val="bg1"/>
                </a:solidFill>
              </a:rPr>
              <a:t>кафедрасынын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доценти</a:t>
            </a:r>
            <a:r>
              <a:rPr lang="ru-RU" sz="2000" dirty="0" smtClean="0">
                <a:solidFill>
                  <a:schemeClr val="bg1"/>
                </a:solidFill>
              </a:rPr>
              <a:t>, ДААД </a:t>
            </a:r>
            <a:r>
              <a:rPr lang="ru-RU" sz="2000" dirty="0" err="1" smtClean="0">
                <a:solidFill>
                  <a:schemeClr val="bg1"/>
                </a:solidFill>
              </a:rPr>
              <a:t>кызматташтык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долбоорунун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алкагындагы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долбоорлорунун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жетекчиси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10522" y="1368477"/>
            <a:ext cx="9144000" cy="48688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74734" y="1578277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Алымкулов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Болот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КГТИнин</a:t>
            </a:r>
            <a:r>
              <a:rPr lang="ru-RU" sz="2000" dirty="0">
                <a:solidFill>
                  <a:schemeClr val="bg1"/>
                </a:solidFill>
              </a:rPr>
              <a:t> «Машине </a:t>
            </a:r>
            <a:r>
              <a:rPr lang="ru-RU" sz="2000" dirty="0" err="1">
                <a:solidFill>
                  <a:schemeClr val="bg1"/>
                </a:solidFill>
              </a:rPr>
              <a:t>куруу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багыты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боюнча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бүтүрүүчүсү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Германияда</a:t>
            </a:r>
            <a:r>
              <a:rPr lang="ru-RU" sz="2000" dirty="0" smtClean="0">
                <a:solidFill>
                  <a:schemeClr val="bg1"/>
                </a:solidFill>
              </a:rPr>
              <a:t> магистр </a:t>
            </a:r>
            <a:r>
              <a:rPr lang="ru-RU" sz="2000" dirty="0" err="1" smtClean="0">
                <a:solidFill>
                  <a:schemeClr val="bg1"/>
                </a:solidFill>
              </a:rPr>
              <a:t>даражасына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ээ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болгон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Азыркы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тапта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Гамбургда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эмгектенүүдө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35127" r="13415" b="3753"/>
          <a:stretch/>
        </p:blipFill>
        <p:spPr bwMode="auto">
          <a:xfrm>
            <a:off x="101767" y="1702830"/>
            <a:ext cx="2237513" cy="21000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3" b="15379"/>
          <a:stretch/>
        </p:blipFill>
        <p:spPr bwMode="auto">
          <a:xfrm>
            <a:off x="6156176" y="3305890"/>
            <a:ext cx="2854928" cy="2545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1" y="3551418"/>
            <a:ext cx="57822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Улан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кызы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Сонун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err="1">
                <a:solidFill>
                  <a:schemeClr val="bg1"/>
                </a:solidFill>
              </a:rPr>
              <a:t>КГТИнин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«Машине </a:t>
            </a:r>
            <a:r>
              <a:rPr lang="ru-RU" sz="2000" dirty="0" err="1" smtClean="0">
                <a:solidFill>
                  <a:schemeClr val="bg1"/>
                </a:solidFill>
              </a:rPr>
              <a:t>куруу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багыты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боюнча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бүтүрүүчүсү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Германияда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PhD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даражасына</a:t>
            </a:r>
            <a:r>
              <a:rPr lang="ru-RU" sz="2000" dirty="0" smtClean="0">
                <a:solidFill>
                  <a:schemeClr val="bg1"/>
                </a:solidFill>
              </a:rPr>
              <a:t> «Материал </a:t>
            </a:r>
            <a:r>
              <a:rPr lang="ru-RU" sz="2000" dirty="0" err="1" smtClean="0">
                <a:solidFill>
                  <a:schemeClr val="bg1"/>
                </a:solidFill>
              </a:rPr>
              <a:t>таануу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ээ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болгон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Азыркы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тапта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Байройт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шаарында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илимий-изилдөө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институтунда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эмгектенүүдө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/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Инженерия </a:t>
            </a:r>
            <a:r>
              <a:rPr lang="ru-RU" sz="2000" i="1" dirty="0" err="1" smtClean="0">
                <a:solidFill>
                  <a:schemeClr val="bg1"/>
                </a:solidFill>
              </a:rPr>
              <a:t>багыты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боюнча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сессиянын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спикерлери</a:t>
            </a:r>
            <a:endParaRPr lang="ru-RU" sz="2000" i="1" dirty="0" smtClean="0">
              <a:solidFill>
                <a:schemeClr val="bg1"/>
              </a:solidFill>
            </a:endParaRPr>
          </a:p>
          <a:p>
            <a:pPr algn="r"/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367339"/>
            <a:ext cx="9144000" cy="55172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117" y="1700808"/>
            <a:ext cx="8656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800" dirty="0">
                <a:solidFill>
                  <a:prstClr val="white"/>
                </a:solidFill>
              </a:rPr>
              <a:t>СТЕМ «Илим кыз» онлайн мектебинин максаты: </a:t>
            </a:r>
          </a:p>
          <a:p>
            <a:pPr algn="ctr"/>
            <a:r>
              <a:rPr lang="ky-KG" sz="2800" dirty="0">
                <a:solidFill>
                  <a:prstClr val="white"/>
                </a:solidFill>
              </a:rPr>
              <a:t>Кыргыз Республикасында кыздардын  илим багытындагы кесипти тандоосуна багыт берүү. </a:t>
            </a:r>
            <a:endParaRPr lang="ky-KG" sz="2800" dirty="0" smtClean="0">
              <a:solidFill>
                <a:prstClr val="white"/>
              </a:solidFill>
            </a:endParaRPr>
          </a:p>
          <a:p>
            <a:pPr algn="ctr"/>
            <a:endParaRPr lang="ky-KG" sz="2800" dirty="0">
              <a:solidFill>
                <a:prstClr val="white"/>
              </a:solidFill>
            </a:endParaRPr>
          </a:p>
          <a:p>
            <a:pPr algn="ctr"/>
            <a:r>
              <a:rPr lang="ky-KG" sz="2800" dirty="0" smtClean="0">
                <a:solidFill>
                  <a:prstClr val="white"/>
                </a:solidFill>
              </a:rPr>
              <a:t>Он-лайн </a:t>
            </a:r>
            <a:r>
              <a:rPr lang="ky-KG" sz="2800" dirty="0">
                <a:solidFill>
                  <a:prstClr val="white"/>
                </a:solidFill>
              </a:rPr>
              <a:t>мектептин </a:t>
            </a:r>
            <a:r>
              <a:rPr lang="ky-KG" sz="2800" dirty="0" smtClean="0">
                <a:solidFill>
                  <a:prstClr val="white"/>
                </a:solidFill>
              </a:rPr>
              <a:t>жүрүшүндө: техникалык англис тили, </a:t>
            </a:r>
            <a:r>
              <a:rPr lang="de-DE" sz="2800" dirty="0" smtClean="0">
                <a:solidFill>
                  <a:prstClr val="white"/>
                </a:solidFill>
              </a:rPr>
              <a:t>IT </a:t>
            </a:r>
            <a:r>
              <a:rPr lang="ru-RU" sz="2800" dirty="0" err="1" smtClean="0">
                <a:solidFill>
                  <a:prstClr val="white"/>
                </a:solidFill>
              </a:rPr>
              <a:t>багыты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боюнча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сабактар</a:t>
            </a:r>
            <a:r>
              <a:rPr lang="ru-RU" sz="2800" dirty="0" smtClean="0">
                <a:solidFill>
                  <a:prstClr val="white"/>
                </a:solidFill>
              </a:rPr>
              <a:t>, </a:t>
            </a:r>
            <a:r>
              <a:rPr lang="ru-RU" sz="2800" dirty="0" err="1" smtClean="0">
                <a:solidFill>
                  <a:prstClr val="white"/>
                </a:solidFill>
              </a:rPr>
              <a:t>инженердик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багыттар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боюнча</a:t>
            </a:r>
            <a:r>
              <a:rPr lang="ru-RU" sz="2800" dirty="0" smtClean="0">
                <a:solidFill>
                  <a:prstClr val="white"/>
                </a:solidFill>
              </a:rPr>
              <a:t> мастер- </a:t>
            </a:r>
            <a:r>
              <a:rPr lang="ru-RU" sz="2800" dirty="0" err="1" smtClean="0">
                <a:solidFill>
                  <a:prstClr val="white"/>
                </a:solidFill>
              </a:rPr>
              <a:t>класстар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жана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err="1" smtClean="0">
                <a:solidFill>
                  <a:prstClr val="white"/>
                </a:solidFill>
              </a:rPr>
              <a:t>ошондой</a:t>
            </a:r>
            <a:r>
              <a:rPr lang="ru-RU" sz="2800" dirty="0" smtClean="0">
                <a:solidFill>
                  <a:prstClr val="white"/>
                </a:solidFill>
              </a:rPr>
              <a:t> эле </a:t>
            </a:r>
            <a:r>
              <a:rPr lang="ky-KG" sz="2800" dirty="0" smtClean="0">
                <a:solidFill>
                  <a:prstClr val="white"/>
                </a:solidFill>
              </a:rPr>
              <a:t>таасирдүү </a:t>
            </a:r>
            <a:r>
              <a:rPr lang="ky-KG" sz="2800" dirty="0">
                <a:solidFill>
                  <a:prstClr val="white"/>
                </a:solidFill>
              </a:rPr>
              <a:t>окумуштуу </a:t>
            </a:r>
            <a:r>
              <a:rPr lang="ky-KG" sz="2800" dirty="0" smtClean="0">
                <a:solidFill>
                  <a:prstClr val="white"/>
                </a:solidFill>
              </a:rPr>
              <a:t>мугалимдер, чет </a:t>
            </a:r>
            <a:r>
              <a:rPr lang="ky-KG" sz="2800" dirty="0">
                <a:solidFill>
                  <a:prstClr val="white"/>
                </a:solidFill>
              </a:rPr>
              <a:t>өлкөдөгү СТЕМ багытында иштеген жана окуган ийгиликтүү кыздар </a:t>
            </a:r>
            <a:r>
              <a:rPr lang="ky-KG" sz="2800" dirty="0" smtClean="0">
                <a:solidFill>
                  <a:prstClr val="white"/>
                </a:solidFill>
              </a:rPr>
              <a:t>менен мотивациялык жолугушуулар уюштурулат</a:t>
            </a:r>
            <a:endParaRPr lang="ru-RU" sz="2800" dirty="0"/>
          </a:p>
        </p:txBody>
      </p:sp>
      <p:pic>
        <p:nvPicPr>
          <p:cNvPr id="2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338"/>
            <a:ext cx="14915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18" y="160485"/>
            <a:ext cx="1046054" cy="10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C:\Users\Деканат кгти\Downloads\Безымянный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72" y="212715"/>
            <a:ext cx="941592" cy="9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7812359" y="308121"/>
            <a:ext cx="1161225" cy="81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Министерство образования и науки Кыргызской Республики :: giz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6" y="239994"/>
            <a:ext cx="887035" cy="8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20153" y="1342404"/>
            <a:ext cx="9144000" cy="55172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5255" y="1484784"/>
            <a:ext cx="74888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СПИКЕРЛЕР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338"/>
            <a:ext cx="14915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18" y="160485"/>
            <a:ext cx="1046054" cy="10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C:\Users\Деканат кгти\Downloads\Безымянный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72" y="212715"/>
            <a:ext cx="941592" cy="9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7812359" y="308121"/>
            <a:ext cx="1161225" cy="81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Министерство образования и науки Кыргызской Республики :: giz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6" y="239994"/>
            <a:ext cx="887035" cy="8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340769"/>
            <a:ext cx="9144000" cy="49685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3808" y="2397856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Отунбаева</a:t>
            </a:r>
            <a:r>
              <a:rPr lang="ru-RU" sz="2400" b="1" i="1" dirty="0" smtClean="0">
                <a:solidFill>
                  <a:schemeClr val="bg1"/>
                </a:solidFill>
              </a:rPr>
              <a:t> Роза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Исаковна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Кыргыз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Республикасынын</a:t>
            </a:r>
            <a:r>
              <a:rPr lang="ru-RU" sz="2000" dirty="0" smtClean="0">
                <a:solidFill>
                  <a:schemeClr val="bg1"/>
                </a:solidFill>
              </a:rPr>
              <a:t> экс-</a:t>
            </a:r>
            <a:r>
              <a:rPr lang="ru-RU" sz="2000" dirty="0" err="1">
                <a:solidFill>
                  <a:schemeClr val="bg1"/>
                </a:solidFill>
              </a:rPr>
              <a:t>П</a:t>
            </a:r>
            <a:r>
              <a:rPr lang="ru-RU" sz="2000" dirty="0" err="1" smtClean="0">
                <a:solidFill>
                  <a:schemeClr val="bg1"/>
                </a:solidFill>
              </a:rPr>
              <a:t>резиденти</a:t>
            </a:r>
            <a:r>
              <a:rPr lang="ru-RU" sz="2000" dirty="0" smtClean="0">
                <a:solidFill>
                  <a:schemeClr val="bg1"/>
                </a:solidFill>
              </a:rPr>
              <a:t> «Роза </a:t>
            </a:r>
            <a:r>
              <a:rPr lang="ru-RU" sz="2000" dirty="0" err="1" smtClean="0">
                <a:solidFill>
                  <a:schemeClr val="bg1"/>
                </a:solidFill>
              </a:rPr>
              <a:t>Отунбаеванын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демилгеси</a:t>
            </a:r>
            <a:r>
              <a:rPr lang="ru-RU" sz="2000" dirty="0" smtClean="0">
                <a:solidFill>
                  <a:schemeClr val="bg1"/>
                </a:solidFill>
              </a:rPr>
              <a:t>» Эл </a:t>
            </a:r>
            <a:r>
              <a:rPr lang="ru-RU" sz="2000" dirty="0" err="1" smtClean="0">
                <a:solidFill>
                  <a:schemeClr val="bg1"/>
                </a:solidFill>
              </a:rPr>
              <a:t>аралык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коомдук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фондунун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негиздөөчүсү</a:t>
            </a:r>
            <a:r>
              <a:rPr lang="ru-RU" sz="2000" dirty="0" smtClean="0">
                <a:solidFill>
                  <a:schemeClr val="bg1"/>
                </a:solidFill>
              </a:rPr>
              <a:t>, БУУ </a:t>
            </a:r>
            <a:r>
              <a:rPr lang="ru-RU" sz="2000" dirty="0" err="1">
                <a:solidFill>
                  <a:schemeClr val="bg1"/>
                </a:solidFill>
              </a:rPr>
              <a:t>Б</a:t>
            </a:r>
            <a:r>
              <a:rPr lang="ru-RU" sz="2000" dirty="0" err="1" smtClean="0">
                <a:solidFill>
                  <a:schemeClr val="bg1"/>
                </a:solidFill>
              </a:rPr>
              <a:t>ашкы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Катчысынын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Жогорку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деңгээлдеги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боюнча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кеңешинин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Мадрид </a:t>
            </a:r>
            <a:r>
              <a:rPr lang="ru-RU" sz="2000" dirty="0" err="1" smtClean="0">
                <a:solidFill>
                  <a:schemeClr val="bg1"/>
                </a:solidFill>
              </a:rPr>
              <a:t>клубунун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мүчөсү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8502" y="638132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Досье :: Отунбаева Роза Исаковна :: StanRadar - новости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3476" b="28430"/>
          <a:stretch/>
        </p:blipFill>
        <p:spPr bwMode="auto">
          <a:xfrm>
            <a:off x="218205" y="2196432"/>
            <a:ext cx="2554910" cy="255906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340769"/>
            <a:ext cx="9144000" cy="49685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3808" y="2397856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Исаков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Каныбек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Абдуваситович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Кыргыз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Республикасынын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</a:t>
            </a:r>
            <a:r>
              <a:rPr lang="ru-RU" sz="2000" dirty="0" err="1" smtClean="0">
                <a:solidFill>
                  <a:schemeClr val="bg1"/>
                </a:solidFill>
              </a:rPr>
              <a:t>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берүү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министри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Кыргыз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Республикасынын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берүү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отличниги</a:t>
            </a:r>
            <a:r>
              <a:rPr lang="ru-RU" sz="2000" dirty="0" smtClean="0">
                <a:solidFill>
                  <a:schemeClr val="bg1"/>
                </a:solidFill>
              </a:rPr>
              <a:t>, «КМШ </a:t>
            </a:r>
            <a:r>
              <a:rPr lang="ru-RU" sz="2000" dirty="0" err="1">
                <a:solidFill>
                  <a:schemeClr val="bg1"/>
                </a:solidFill>
              </a:rPr>
              <a:t>өлкөлөрүнүн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берүүсүнүн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отличниги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 err="1" smtClean="0">
                <a:solidFill>
                  <a:schemeClr val="bg1"/>
                </a:solidFill>
              </a:rPr>
              <a:t>Кыргыз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Республикасынын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берүүсүнө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Эмгек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сиңирген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кызматкер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8502" y="638132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Резюме — Билим берүү жана илим министри Каныбек Исаков — Билим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t="2091" r="25197"/>
          <a:stretch/>
        </p:blipFill>
        <p:spPr bwMode="auto">
          <a:xfrm>
            <a:off x="307975" y="2397856"/>
            <a:ext cx="2319809" cy="2479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340769"/>
            <a:ext cx="9144000" cy="49685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C:\Users\Деканат кгти\Desktop\раб стол\Новая папка (2)\62141318_2350886344949548_5747291438962442240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2"/>
          <a:stretch/>
        </p:blipFill>
        <p:spPr bwMode="auto">
          <a:xfrm>
            <a:off x="155575" y="2533675"/>
            <a:ext cx="2307852" cy="223406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397856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Джаманбаев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Мураталы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Джузумалиевич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И.Раззаков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КМТУнун</a:t>
            </a:r>
            <a:r>
              <a:rPr lang="ru-RU" sz="2000" dirty="0" smtClean="0">
                <a:solidFill>
                  <a:schemeClr val="bg1"/>
                </a:solidFill>
              </a:rPr>
              <a:t> ректору, ф.-</a:t>
            </a:r>
            <a:r>
              <a:rPr lang="ru-RU" sz="2000" dirty="0" err="1" smtClean="0">
                <a:solidFill>
                  <a:schemeClr val="bg1"/>
                </a:solidFill>
              </a:rPr>
              <a:t>м.и.д</a:t>
            </a:r>
            <a:r>
              <a:rPr lang="ru-RU" sz="2000" dirty="0" smtClean="0">
                <a:solidFill>
                  <a:schemeClr val="bg1"/>
                </a:solidFill>
              </a:rPr>
              <a:t>., профессор, </a:t>
            </a:r>
            <a:r>
              <a:rPr lang="ru-RU" sz="2000" dirty="0" err="1" smtClean="0">
                <a:solidFill>
                  <a:schemeClr val="bg1"/>
                </a:solidFill>
              </a:rPr>
              <a:t>КРнын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инженердик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Академиясынын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академиги</a:t>
            </a:r>
            <a:r>
              <a:rPr lang="ru-RU" sz="2000" dirty="0" smtClean="0">
                <a:solidFill>
                  <a:schemeClr val="bg1"/>
                </a:solidFill>
              </a:rPr>
              <a:t>, Эл </a:t>
            </a:r>
            <a:r>
              <a:rPr lang="ru-RU" sz="2000" dirty="0" err="1" smtClean="0">
                <a:solidFill>
                  <a:schemeClr val="bg1"/>
                </a:solidFill>
              </a:rPr>
              <a:t>аралык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инженердик</a:t>
            </a:r>
            <a:r>
              <a:rPr lang="ru-RU" sz="2000" dirty="0" smtClean="0">
                <a:solidFill>
                  <a:schemeClr val="bg1"/>
                </a:solidFill>
              </a:rPr>
              <a:t> педагогика </a:t>
            </a:r>
            <a:r>
              <a:rPr lang="ru-RU" sz="2000" dirty="0" err="1" smtClean="0">
                <a:solidFill>
                  <a:schemeClr val="bg1"/>
                </a:solidFill>
              </a:rPr>
              <a:t>коомунун</a:t>
            </a:r>
            <a:r>
              <a:rPr lang="ru-RU" sz="2000" dirty="0" smtClean="0">
                <a:solidFill>
                  <a:schemeClr val="bg1"/>
                </a:solidFill>
              </a:rPr>
              <a:t> профессору, </a:t>
            </a:r>
            <a:r>
              <a:rPr lang="ru-RU" sz="2000" dirty="0" err="1">
                <a:solidFill>
                  <a:schemeClr val="bg1"/>
                </a:solidFill>
              </a:rPr>
              <a:t>Б</a:t>
            </a:r>
            <a:r>
              <a:rPr lang="ru-RU" sz="2000" dirty="0" err="1" smtClean="0">
                <a:solidFill>
                  <a:schemeClr val="bg1"/>
                </a:solidFill>
              </a:rPr>
              <a:t>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берүүнүн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отличниги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КРнын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берүүсүнүн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эмгек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сиңирген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ишмери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8502" y="638132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4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91683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СТЕМ «ИЛИМ КЫЗ»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Интерактивд</a:t>
            </a:r>
            <a:r>
              <a:rPr lang="ky-KG" sz="4000" b="1" dirty="0">
                <a:solidFill>
                  <a:schemeClr val="bg1"/>
                </a:solidFill>
              </a:rPr>
              <a:t>үү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мектеби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1916832"/>
            <a:ext cx="0" cy="1323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340769"/>
            <a:ext cx="9144000" cy="47525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3808" y="1766147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Усупкожоева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Анипа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Абылбековна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Кыргыз</a:t>
            </a:r>
            <a:r>
              <a:rPr lang="ru-RU" sz="2000" dirty="0" smtClean="0">
                <a:solidFill>
                  <a:schemeClr val="bg1"/>
                </a:solidFill>
              </a:rPr>
              <a:t>-Герман </a:t>
            </a:r>
            <a:r>
              <a:rPr lang="ru-RU" sz="2000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институтунун</a:t>
            </a:r>
            <a:r>
              <a:rPr lang="ru-RU" sz="2000" dirty="0" smtClean="0">
                <a:solidFill>
                  <a:schemeClr val="bg1"/>
                </a:solidFill>
              </a:rPr>
              <a:t> директору, </a:t>
            </a:r>
            <a:r>
              <a:rPr lang="ru-RU" sz="2000" dirty="0" err="1" smtClean="0">
                <a:solidFill>
                  <a:schemeClr val="bg1"/>
                </a:solidFill>
              </a:rPr>
              <a:t>Кыргызстандын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Инженердик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беруу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Ассоциациясынын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аткаруучу</a:t>
            </a:r>
            <a:r>
              <a:rPr lang="ru-RU" sz="2000" dirty="0" smtClean="0">
                <a:solidFill>
                  <a:schemeClr val="bg1"/>
                </a:solidFill>
              </a:rPr>
              <a:t> директору, </a:t>
            </a:r>
            <a:r>
              <a:rPr lang="ru-RU" sz="2000" dirty="0" err="1" smtClean="0">
                <a:solidFill>
                  <a:schemeClr val="bg1"/>
                </a:solidFill>
              </a:rPr>
              <a:t>И.Раззаков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КМТУнун</a:t>
            </a:r>
            <a:r>
              <a:rPr lang="ru-RU" sz="2000" dirty="0" smtClean="0">
                <a:solidFill>
                  <a:schemeClr val="bg1"/>
                </a:solidFill>
              </a:rPr>
              <a:t> профессору, </a:t>
            </a:r>
            <a:r>
              <a:rPr lang="ru-RU" sz="2000" dirty="0" err="1" smtClean="0">
                <a:solidFill>
                  <a:schemeClr val="bg1"/>
                </a:solidFill>
              </a:rPr>
              <a:t>Германиянын</a:t>
            </a:r>
            <a:r>
              <a:rPr lang="ru-RU" sz="2000" dirty="0" smtClean="0">
                <a:solidFill>
                  <a:schemeClr val="bg1"/>
                </a:solidFill>
              </a:rPr>
              <a:t> «ДААД», </a:t>
            </a:r>
            <a:r>
              <a:rPr lang="ru-RU" sz="2000" dirty="0" err="1" smtClean="0">
                <a:solidFill>
                  <a:schemeClr val="bg1"/>
                </a:solidFill>
              </a:rPr>
              <a:t>Американын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de-DE" sz="2000" dirty="0" smtClean="0">
                <a:solidFill>
                  <a:schemeClr val="bg1"/>
                </a:solidFill>
              </a:rPr>
              <a:t>Open World» </a:t>
            </a:r>
            <a:r>
              <a:rPr lang="ru-RU" sz="2000" dirty="0" err="1" smtClean="0">
                <a:solidFill>
                  <a:schemeClr val="bg1"/>
                </a:solidFill>
              </a:rPr>
              <a:t>программаларынын</a:t>
            </a:r>
            <a:r>
              <a:rPr lang="ru-RU" sz="2000" dirty="0" smtClean="0">
                <a:solidFill>
                  <a:schemeClr val="bg1"/>
                </a:solidFill>
              </a:rPr>
              <a:t> стипендиаты, </a:t>
            </a:r>
            <a:r>
              <a:rPr lang="ru-RU" sz="2000" dirty="0" err="1" smtClean="0">
                <a:solidFill>
                  <a:schemeClr val="bg1"/>
                </a:solidFill>
              </a:rPr>
              <a:t>Бойт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атындагы</a:t>
            </a:r>
            <a:r>
              <a:rPr lang="ru-RU" sz="2000" dirty="0" smtClean="0">
                <a:solidFill>
                  <a:schemeClr val="bg1"/>
                </a:solidFill>
              </a:rPr>
              <a:t> Берлин </a:t>
            </a:r>
            <a:r>
              <a:rPr lang="ru-RU" sz="2000" dirty="0" err="1" smtClean="0">
                <a:solidFill>
                  <a:schemeClr val="bg1"/>
                </a:solidFill>
              </a:rPr>
              <a:t>техникалык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институтунун</a:t>
            </a:r>
            <a:r>
              <a:rPr lang="ru-RU" sz="2000" dirty="0" smtClean="0">
                <a:solidFill>
                  <a:schemeClr val="bg1"/>
                </a:solidFill>
              </a:rPr>
              <a:t> конок профессору, </a:t>
            </a:r>
            <a:r>
              <a:rPr lang="ru-RU" sz="2000" dirty="0" err="1" smtClean="0">
                <a:solidFill>
                  <a:schemeClr val="bg1"/>
                </a:solidFill>
              </a:rPr>
              <a:t>КРнын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Билим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беруусүнун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отличниги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СТЕМ </a:t>
            </a:r>
            <a:r>
              <a:rPr lang="ru-RU" sz="2000" i="1" dirty="0" err="1" smtClean="0">
                <a:solidFill>
                  <a:schemeClr val="bg1"/>
                </a:solidFill>
              </a:rPr>
              <a:t>кыймылынын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координатору </a:t>
            </a:r>
            <a:endParaRPr lang="ru-RU" sz="2000" i="1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C:\Users\Деканат кгти\Desktop\раб стол\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r="3758" b="34641"/>
          <a:stretch/>
        </p:blipFill>
        <p:spPr bwMode="auto">
          <a:xfrm>
            <a:off x="162649" y="2526522"/>
            <a:ext cx="2337679" cy="238102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94680" y="62686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5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0522" y="1340769"/>
            <a:ext cx="9144000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AutoShape 2" descr="КГТУ им. И. Раззак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94680" y="63014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06.05.2020-25.05.2020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32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СТЕМ «ИЛИМ КЫЗ»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интерактивд</a:t>
            </a:r>
            <a:r>
              <a:rPr lang="ky-KG" sz="2400" b="1" dirty="0">
                <a:solidFill>
                  <a:schemeClr val="accent5">
                    <a:lumMod val="50000"/>
                  </a:schemeClr>
                </a:solidFill>
              </a:rPr>
              <a:t>үү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мектеби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8" descr="Женщина профиль силуэт | Бесплатно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/>
          <a:stretch/>
        </p:blipFill>
        <p:spPr bwMode="auto">
          <a:xfrm>
            <a:off x="7900511" y="115404"/>
            <a:ext cx="1184415" cy="11214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12486"/>
          <a:stretch/>
        </p:blipFill>
        <p:spPr bwMode="auto">
          <a:xfrm>
            <a:off x="22152" y="6309320"/>
            <a:ext cx="704365" cy="51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821837" y="1751186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err="1">
                <a:solidFill>
                  <a:schemeClr val="bg1"/>
                </a:solidFill>
              </a:rPr>
              <a:t>Акбекова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de-DE" sz="2400" b="1" i="1" dirty="0" err="1">
                <a:solidFill>
                  <a:schemeClr val="bg1"/>
                </a:solidFill>
              </a:rPr>
              <a:t>Айзада</a:t>
            </a:r>
            <a:r>
              <a:rPr lang="de-DE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Жаныбековна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Германиянын SAP SE IT концернинин экономист-программисти. Карлсруэ (Германия) жана Уотерфорд (Ирландия) университеттеринин информатика жана экономика факультеттеринин </a:t>
            </a:r>
            <a:r>
              <a:rPr lang="ru-RU" sz="2000" dirty="0" err="1">
                <a:solidFill>
                  <a:schemeClr val="bg1"/>
                </a:solidFill>
              </a:rPr>
              <a:t>бүтүрүүчүсү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Германиянын «</a:t>
            </a:r>
            <a:r>
              <a:rPr lang="de-DE" sz="2000" dirty="0">
                <a:solidFill>
                  <a:schemeClr val="bg1"/>
                </a:solidFill>
              </a:rPr>
              <a:t>DAAD</a:t>
            </a:r>
            <a:r>
              <a:rPr lang="ru-RU" sz="2000" dirty="0">
                <a:solidFill>
                  <a:schemeClr val="bg1"/>
                </a:solidFill>
              </a:rPr>
              <a:t>»,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ky-KG" sz="2000" dirty="0">
                <a:solidFill>
                  <a:schemeClr val="bg1"/>
                </a:solidFill>
              </a:rPr>
              <a:t>Европа уюмунун</a:t>
            </a:r>
            <a:r>
              <a:rPr lang="ru-RU" sz="2000" dirty="0">
                <a:solidFill>
                  <a:schemeClr val="bg1"/>
                </a:solidFill>
              </a:rPr>
              <a:t>  «</a:t>
            </a:r>
            <a:r>
              <a:rPr lang="de-DE" sz="2000" dirty="0">
                <a:solidFill>
                  <a:schemeClr val="bg1"/>
                </a:solidFill>
              </a:rPr>
              <a:t>ERASMUS» </a:t>
            </a:r>
            <a:r>
              <a:rPr lang="ru-RU" sz="2000" dirty="0">
                <a:solidFill>
                  <a:schemeClr val="bg1"/>
                </a:solidFill>
              </a:rPr>
              <a:t>программаларынын стипендиаты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  <a:p>
            <a:r>
              <a:rPr lang="de-DE" sz="2000" dirty="0" err="1">
                <a:solidFill>
                  <a:schemeClr val="bg1"/>
                </a:solidFill>
              </a:rPr>
              <a:t>Kyrgyz</a:t>
            </a:r>
            <a:r>
              <a:rPr lang="de-DE" sz="2000" dirty="0">
                <a:solidFill>
                  <a:schemeClr val="bg1"/>
                </a:solidFill>
              </a:rPr>
              <a:t>-German IT Community y</a:t>
            </a:r>
            <a:r>
              <a:rPr lang="ky-KG" sz="2000" dirty="0">
                <a:solidFill>
                  <a:schemeClr val="bg1"/>
                </a:solidFill>
              </a:rPr>
              <a:t>юмунун активдүү мүчөсү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de-DE" sz="2000" i="1" dirty="0">
                <a:solidFill>
                  <a:schemeClr val="bg1"/>
                </a:solidFill>
              </a:rPr>
              <a:t>IT </a:t>
            </a:r>
            <a:r>
              <a:rPr lang="ru-RU" sz="2000" i="1" dirty="0" err="1">
                <a:solidFill>
                  <a:schemeClr val="bg1"/>
                </a:solidFill>
              </a:rPr>
              <a:t>багыты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боюнча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сессиянын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спикери</a:t>
            </a:r>
            <a:endParaRPr lang="ru-RU" sz="2000" i="1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" name="Grafik 18">
            <a:extLst>
              <a:ext uri="{FF2B5EF4-FFF2-40B4-BE49-F238E27FC236}">
                <a16:creationId xmlns:a16="http://schemas.microsoft.com/office/drawing/2014/main" xmlns="" id="{A5617486-9121-4A25-8457-B606F8AC1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96" y="2585452"/>
            <a:ext cx="2266288" cy="2548009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8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1408</Words>
  <Application>Microsoft Office PowerPoint</Application>
  <PresentationFormat>Экран (4:3)</PresentationFormat>
  <Paragraphs>261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Деканат кгти</dc:creator>
  <cp:lastModifiedBy>Деканат кгти</cp:lastModifiedBy>
  <cp:revision>60</cp:revision>
  <dcterms:created xsi:type="dcterms:W3CDTF">2020-05-04T08:15:57Z</dcterms:created>
  <dcterms:modified xsi:type="dcterms:W3CDTF">2020-05-06T06:12:28Z</dcterms:modified>
</cp:coreProperties>
</file>